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6" r:id="rId7"/>
    <p:sldId id="267" r:id="rId8"/>
    <p:sldId id="269" r:id="rId9"/>
    <p:sldId id="262" r:id="rId10"/>
    <p:sldId id="261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469" autoAdjust="0"/>
  </p:normalViewPr>
  <p:slideViewPr>
    <p:cSldViewPr snapToGrid="0">
      <p:cViewPr varScale="1">
        <p:scale>
          <a:sx n="53" d="100"/>
          <a:sy n="53" d="100"/>
        </p:scale>
        <p:origin x="1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E5CE5-5166-428D-BC78-27858FDBF4E1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FF753-DDB9-4C99-A2D6-7EC4AF3B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0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5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2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7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7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5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85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04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4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F753-DDB9-4C99-A2D6-7EC4AF3BE3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0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6696-EEEF-495B-9023-4F390B3D8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26AEF-ED95-4518-BBEF-A877DE1CC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B5AF-B010-4B41-9506-0832F488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6913-B85D-4FE9-9B7D-6D22C72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28B7-D7D3-435E-B9F1-A3C796BB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66A0-7529-431E-BC57-C191129C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07D01-A8FA-4D7F-9C7F-EF0334900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CF6F-834D-46BE-9D1C-D2649112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A249E-DE17-45C5-BDF8-B83AE76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7359E-4D69-4170-BA4E-23345188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0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2AAE1A-7D5E-4EF0-8E32-C4D5A0527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AAEFD-A358-422B-B36E-59E0090D6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5B515-55AB-449E-AAFF-5A9634FE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17D5F-F8F1-40F9-AA3F-57C50125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B0B4-D2AA-4DD7-AC5B-4D8771DD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7987-3129-400B-87B2-1A26821C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3F87-5D0B-4570-9DDB-BE450880E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83945-4C89-4F3E-BDA1-F047DE16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7ACD5-5BEA-41E5-B9B4-587D9563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DF03-DE4D-43BE-84E5-D00B7628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9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EE20-8685-4173-A0A1-37270116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4CEA-D708-4567-BF9A-58C897AC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AFFDC-5140-4F54-965E-7D8B9F81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71A41-29EF-4EDC-8F98-FDC85798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BB3C5-7C4E-4B43-B010-469363D5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8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6308-1B10-4D71-B96C-7A79D8BF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1C760-8A3A-446A-9D63-37DCD2A30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FBB6E-F891-4B32-906C-AE35EF51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D1049-6148-4FA4-B468-BCDB2A2F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39B04-B604-4B17-9F68-97A40AC7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8ECB3-6701-4670-87AE-69714A4F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27E1-8A16-426F-BD46-74C8A6DC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717A9-A58E-48C3-896C-F238932D4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5540-0C68-4AF0-A995-84A94794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00B1C-82CC-49BB-93C6-127F51147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5C157-50A8-41D3-8262-2B7AB88B6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556B3-A395-495E-9782-0CACE248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698B3-65BC-4453-AC88-9697C617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A7B36F-A8B8-4230-BCDB-03A3DA71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9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68F4-09BC-4D17-85CE-F6072035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23749-6628-4E42-98DF-38E60AD6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90031-DA66-48BC-B7EB-08E6641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EC14A-AAF6-4041-A0F9-941421C4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2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4AFA3-0F25-4EA6-A03D-A8AF8025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82680-A501-41F4-8709-CE9FAC13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5098A-3C60-46EC-91CC-76979A9A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4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248B-FEAF-4765-9BF9-CF0EFA49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7F8D-C17B-466A-8653-652C019D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B571F-1F37-46D2-80A6-4752C0AA9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69820-CE1F-4975-8A74-EBC09B91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19E3C-99D8-4B75-BF54-D78C7C90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29A3B-04CD-4420-8011-BD6AB5F9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5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BE1D-5CA6-4A2E-BD59-5B1BC416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8A982-C881-4CBE-A176-D92617422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3C460-E450-4459-A6A6-75032EDA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E93ED-0E7D-4A26-86CC-10291F38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CDE92-1504-4626-967F-BE21F3DFF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ADDB5-3031-4FD0-B4B2-668643C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90734-27DD-424A-96F3-84F336D9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EB468-2061-48D1-AD14-88362C2B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7C2F2-F4F7-424D-A845-ADC263F27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8D542-7DA7-42F2-860A-A5F9A8300FB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E0F48-EE86-4ECA-9E3A-545667FAC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3847-422E-48C5-AA85-F42283A83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6733-F236-447B-8C86-4BA637FC6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1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6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7634-B0B6-4551-AA23-6897A9E5F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Predicting The Recurrence of Breast Cancer Using Predictive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B18F-3D1B-4160-8221-7A80B4B46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9532"/>
            <a:ext cx="9144000" cy="911274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Tareq Haboukh</a:t>
            </a:r>
          </a:p>
          <a:p>
            <a:pPr algn="l"/>
            <a:r>
              <a:rPr lang="en-US" sz="2000" dirty="0"/>
              <a:t>BAN210 - Final Report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8AB4AEB6-042B-419C-81DA-F18EB13E8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2224" y="55587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"/>
    </mc:Choice>
    <mc:Fallback xmlns="">
      <p:transition spd="slow" advTm="1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933EA-4621-4B2C-87FA-64BB4300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3728"/>
            <a:ext cx="12192000" cy="3230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78D1F-3808-4B10-A011-E829ECEB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F0E56-3929-46FE-A2D3-31F7124A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Performance:</a:t>
            </a:r>
          </a:p>
          <a:p>
            <a:r>
              <a:rPr lang="en-US" dirty="0"/>
              <a:t>Accuracy 73.5%</a:t>
            </a:r>
          </a:p>
          <a:p>
            <a:r>
              <a:rPr lang="en-US" dirty="0"/>
              <a:t>Average Squared Error </a:t>
            </a:r>
          </a:p>
          <a:p>
            <a:pPr marL="457200" lvl="1" indent="0">
              <a:buNone/>
            </a:pPr>
            <a:r>
              <a:rPr lang="en-US" dirty="0"/>
              <a:t>Train 17.7% - Valid 18.5%</a:t>
            </a:r>
          </a:p>
          <a:p>
            <a:r>
              <a:rPr lang="en-US" dirty="0"/>
              <a:t>Misclassification Rate</a:t>
            </a:r>
          </a:p>
          <a:p>
            <a:pPr marL="457200" lvl="1" indent="0">
              <a:buNone/>
            </a:pPr>
            <a:r>
              <a:rPr lang="en-US" dirty="0"/>
              <a:t>Train 24.2% - Valid 26.4%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879B87-237F-4667-826F-D7A503A86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6"/>
    </mc:Choice>
    <mc:Fallback xmlns="">
      <p:transition spd="slow" advTm="1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EF6727-777B-4FD2-BBEF-0716058C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5584"/>
            <a:ext cx="12192000" cy="344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FB726-DE95-4038-9065-A0DEEDD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E243-9A14-452D-BCF4-72672D098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Performance:</a:t>
            </a:r>
          </a:p>
          <a:p>
            <a:r>
              <a:rPr lang="en-US" dirty="0"/>
              <a:t>Accuracy 73.5%</a:t>
            </a:r>
          </a:p>
          <a:p>
            <a:r>
              <a:rPr lang="en-US" dirty="0"/>
              <a:t>Average Squared Error </a:t>
            </a:r>
          </a:p>
          <a:p>
            <a:pPr marL="457200" lvl="1" indent="0">
              <a:buNone/>
            </a:pPr>
            <a:r>
              <a:rPr lang="en-US" dirty="0"/>
              <a:t>Train 17.6% - Valid 18.4%</a:t>
            </a:r>
          </a:p>
          <a:p>
            <a:r>
              <a:rPr lang="en-US" dirty="0"/>
              <a:t>Misclassification Rate</a:t>
            </a:r>
          </a:p>
          <a:p>
            <a:pPr marL="457200" lvl="1" indent="0">
              <a:buNone/>
            </a:pPr>
            <a:r>
              <a:rPr lang="en-US" dirty="0"/>
              <a:t>Train 24.2% - Valid 26.4%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94FC68-D2B7-4AFC-BDE6-9FF549D8D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3"/>
    </mc:Choice>
    <mc:Fallback xmlns="">
      <p:transition spd="slow" advTm="1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CCF77-013F-4931-8DCF-A4D0E84B8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3458"/>
            <a:ext cx="12192000" cy="3571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49C73-C8D0-462E-BCC4-D8A875ED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AD663-6D6F-4631-A415-309D5088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Performance:</a:t>
            </a:r>
          </a:p>
          <a:p>
            <a:r>
              <a:rPr lang="en-US" dirty="0"/>
              <a:t>Accuracy 75.8%</a:t>
            </a:r>
          </a:p>
          <a:p>
            <a:r>
              <a:rPr lang="en-US" dirty="0"/>
              <a:t>Average Squared Error </a:t>
            </a:r>
          </a:p>
          <a:p>
            <a:pPr marL="457200" lvl="1" indent="0">
              <a:buNone/>
            </a:pPr>
            <a:r>
              <a:rPr lang="en-US" dirty="0"/>
              <a:t>Train 14.4% - 19.6 Valid %</a:t>
            </a:r>
          </a:p>
          <a:p>
            <a:r>
              <a:rPr lang="en-US" dirty="0"/>
              <a:t>Misclassification Rate</a:t>
            </a:r>
          </a:p>
          <a:p>
            <a:pPr marL="457200" lvl="1" indent="0">
              <a:buNone/>
            </a:pPr>
            <a:r>
              <a:rPr lang="en-US" dirty="0"/>
              <a:t>Train 20.2% - Valid 24.1%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D68770-E478-4447-9381-82448DA7C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3"/>
    </mc:Choice>
    <mc:Fallback xmlns="">
      <p:transition spd="slow" advTm="2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8137-1C34-4598-95B2-047D0A90D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4B4B9-D1FC-4676-A47C-187161DAC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BFCB39-93CA-40CD-A6FE-94A78C81D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4256" y="5567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5"/>
    </mc:Choice>
    <mc:Fallback xmlns="">
      <p:transition spd="slow" advTm="1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A44B-34D2-43EA-99A0-638A0EE0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66A73-1AC8-4B2E-BEB3-65D97BE9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analysis and the training of predictive models is aimed to help Oncologists (Cancer doctors) determine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whether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cancer is recursive or not.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Four Different Predictive Models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Gradient Boosting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Neural Network</a:t>
            </a:r>
          </a:p>
        </p:txBody>
      </p:sp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78F6C956-735A-42CB-A2A7-834999311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4200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6"/>
    </mc:Choice>
    <mc:Fallback xmlns="">
      <p:transition spd="slow" advTm="3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DEB9-BD18-4AB2-82B7-37965C6A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Boosting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D5DB-5BDC-4C39-A212-2FE793BF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Gradient Boosting performed the best in predicting the class of a cancer in the validation dataset.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 75.8%</a:t>
            </a:r>
          </a:p>
          <a:p>
            <a:r>
              <a:rPr lang="en-US" dirty="0"/>
              <a:t>Precision 66.7%</a:t>
            </a:r>
          </a:p>
          <a:p>
            <a:r>
              <a:rPr lang="en-US" dirty="0"/>
              <a:t>Average Square Error (Train 9%, Validation 19%)</a:t>
            </a:r>
          </a:p>
          <a:p>
            <a:r>
              <a:rPr lang="en-US" dirty="0"/>
              <a:t>Misclassification Rate (Train 9%, Validation 22.9%)</a:t>
            </a:r>
          </a:p>
          <a:p>
            <a:endParaRPr lang="en-US" dirty="0"/>
          </a:p>
        </p:txBody>
      </p:sp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1D025130-B10B-47D4-86E2-4E9B38E47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4200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8"/>
    </mc:Choice>
    <mc:Fallback xmlns="">
      <p:transition spd="slow" advTm="20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D04B-C8EE-4654-A2F9-E8580B51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Breast Cancer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4D538-9DA5-47E9-A48A-FA1F11E3A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6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dataset can be found on the UCI Machine learning repository. It contains 10 attributes, 285 Records (200 No recurrence events, 85 recurrence events).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38F9AB-7728-4953-9B50-7F2807C6C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77688"/>
              </p:ext>
            </p:extLst>
          </p:nvPr>
        </p:nvGraphicFramePr>
        <p:xfrm>
          <a:off x="2657126" y="2757268"/>
          <a:ext cx="6877747" cy="3433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971">
                  <a:extLst>
                    <a:ext uri="{9D8B030D-6E8A-4147-A177-3AD203B41FA5}">
                      <a16:colId xmlns:a16="http://schemas.microsoft.com/office/drawing/2014/main" val="2339188202"/>
                    </a:ext>
                  </a:extLst>
                </a:gridCol>
                <a:gridCol w="5657776">
                  <a:extLst>
                    <a:ext uri="{9D8B030D-6E8A-4147-A177-3AD203B41FA5}">
                      <a16:colId xmlns:a16="http://schemas.microsoft.com/office/drawing/2014/main" val="3068957331"/>
                    </a:ext>
                  </a:extLst>
                </a:gridCol>
              </a:tblGrid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Attribute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Values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2791929397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no-recurrence-events, recurrence-events.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514109096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Age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10-19, 20-29, 30-39, 40-49, 50-59, 60-69, 70-79, 80-89, 90-99.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1678702191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Menopause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lt40, ge40, premeno.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2276436409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Tumor-Size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0-4, 5-9, 10-14, 15-19, 20-24, 25-29, 30-34, 35-39, 40-44, 45-49, 50-54, 55-59.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899264591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Inv-Nodes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0-2, 3-5, 6-8, 9-11, 12-14, 15-17, 18-20, 21-23, 24-26, 27-29, 30-32, 33-35, 36-39.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2916066810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Node-Caps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yes, no.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645211222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Deg-Malig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1, 2, 3.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2698132363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Breast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left, right.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1482920573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Breast-Quad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left-up, left-low, right-up, right-low, central.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2264445052"/>
                  </a:ext>
                </a:extLst>
              </a:tr>
              <a:tr h="245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Irradiat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yes, no.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816" marR="91816" marT="0" marB="0"/>
                </a:tc>
                <a:extLst>
                  <a:ext uri="{0D108BD9-81ED-4DB2-BD59-A6C34878D82A}">
                    <a16:rowId xmlns:a16="http://schemas.microsoft.com/office/drawing/2014/main" val="3083833966"/>
                  </a:ext>
                </a:extLst>
              </a:tr>
            </a:tbl>
          </a:graphicData>
        </a:graphic>
      </p:graphicFrame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97AB9262-EBB0-4153-8511-96A37C26C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4199" y="5581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5"/>
    </mc:Choice>
    <mc:Fallback xmlns="">
      <p:transition spd="slow" advTm="3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D754-42B1-4006-84D9-DC7EE6C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Enterprise 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A993-0389-4E6A-85CB-C88725B0B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Analysis Five Stages</a:t>
            </a:r>
          </a:p>
          <a:p>
            <a:r>
              <a:rPr lang="en-US" dirty="0"/>
              <a:t>Import Dataset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Predictive Model Training</a:t>
            </a:r>
          </a:p>
          <a:p>
            <a:r>
              <a:rPr lang="en-US" dirty="0"/>
              <a:t>Predictive Model Comparison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8A750-1F7B-4909-832D-C696797C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963"/>
          <a:stretch/>
        </p:blipFill>
        <p:spPr>
          <a:xfrm>
            <a:off x="8018585" y="365125"/>
            <a:ext cx="3335215" cy="581031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F55739-16C3-4946-81D0-A7D94DEF2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5565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35"/>
    </mc:Choice>
    <mc:Fallback xmlns="">
      <p:transition spd="slow" advTm="32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893D-10EE-4641-BA7D-E08774AC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5063-A2ED-44E4-B407-9A16F9804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1157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Dataset has missing values in both </a:t>
            </a:r>
            <a:r>
              <a:rPr lang="en-US" dirty="0" err="1"/>
              <a:t>Breast_Quad</a:t>
            </a:r>
            <a:r>
              <a:rPr lang="en-US" dirty="0"/>
              <a:t> &amp; </a:t>
            </a:r>
            <a:r>
              <a:rPr lang="en-US" dirty="0" err="1"/>
              <a:t>Node_Caps</a:t>
            </a:r>
            <a:r>
              <a:rPr lang="en-US" dirty="0"/>
              <a:t>, an “?” is found as an extra level.</a:t>
            </a:r>
          </a:p>
          <a:p>
            <a:r>
              <a:rPr lang="en-US" dirty="0"/>
              <a:t>Values Replaced with Null values and then imputed using Tree Surrogate method.</a:t>
            </a:r>
          </a:p>
          <a:p>
            <a:r>
              <a:rPr lang="en-US" dirty="0"/>
              <a:t>Imputation happened at the Regression and Neural Network Nodes.</a:t>
            </a:r>
          </a:p>
          <a:p>
            <a:r>
              <a:rPr lang="en-US" dirty="0"/>
              <a:t>The Dataset is split 70% fir Training ad 30% for Validation.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0289C1B-EC81-455C-9E51-A3CCE5219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80" y="1825625"/>
            <a:ext cx="3034219" cy="184217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E99C33F1-9095-4AA4-8B94-13CF61640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199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9"/>
    </mc:Choice>
    <mc:Fallback xmlns="">
      <p:transition spd="slow" advTm="2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06CF-E01A-4149-ADDF-5274DEE4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8817-7D05-403F-A4F7-2A48D6733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9312" cy="4351338"/>
          </a:xfrm>
        </p:spPr>
        <p:txBody>
          <a:bodyPr/>
          <a:lstStyle/>
          <a:p>
            <a:r>
              <a:rPr lang="en-US" dirty="0"/>
              <a:t>Age &amp; </a:t>
            </a:r>
            <a:r>
              <a:rPr lang="en-US" dirty="0" err="1"/>
              <a:t>Tumor_Size</a:t>
            </a:r>
            <a:r>
              <a:rPr lang="en-US" dirty="0"/>
              <a:t> follow a Random Distribution</a:t>
            </a:r>
          </a:p>
          <a:p>
            <a:r>
              <a:rPr lang="en-US" dirty="0" err="1"/>
              <a:t>Inv_Nodes</a:t>
            </a:r>
            <a:r>
              <a:rPr lang="en-US" dirty="0"/>
              <a:t> most cases in bin 0-2</a:t>
            </a:r>
          </a:p>
          <a:p>
            <a:r>
              <a:rPr lang="en-US" dirty="0"/>
              <a:t>No signs of anomalies in the dataset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6083AA-853A-4CA3-A4D8-133D030B5107}"/>
              </a:ext>
            </a:extLst>
          </p:cNvPr>
          <p:cNvGrpSpPr>
            <a:grpSpLocks noChangeAspect="1"/>
          </p:cNvGrpSpPr>
          <p:nvPr/>
        </p:nvGrpSpPr>
        <p:grpSpPr>
          <a:xfrm>
            <a:off x="6767512" y="1349141"/>
            <a:ext cx="4586288" cy="4827822"/>
            <a:chOff x="984371" y="-203156"/>
            <a:chExt cx="6115050" cy="64370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B1E60F-9D17-47CD-B264-581B1F50F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371" y="4948065"/>
              <a:ext cx="3057525" cy="12858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2581186-E17E-4827-A37D-7F40A443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1896" y="4946696"/>
              <a:ext cx="3057525" cy="1285875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00F142-5EF1-4DD9-8301-C212C7785D5A}"/>
                </a:ext>
              </a:extLst>
            </p:cNvPr>
            <p:cNvGrpSpPr/>
            <p:nvPr/>
          </p:nvGrpSpPr>
          <p:grpSpPr>
            <a:xfrm>
              <a:off x="984371" y="-203156"/>
              <a:ext cx="6115050" cy="5149852"/>
              <a:chOff x="700088" y="901637"/>
              <a:chExt cx="6115050" cy="514985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8FEECD4-D8FF-459E-88C8-8ECC072F8445}"/>
                  </a:ext>
                </a:extLst>
              </p:cNvPr>
              <p:cNvGrpSpPr/>
              <p:nvPr/>
            </p:nvGrpSpPr>
            <p:grpSpPr>
              <a:xfrm>
                <a:off x="700088" y="901637"/>
                <a:ext cx="6115050" cy="3860802"/>
                <a:chOff x="700088" y="901637"/>
                <a:chExt cx="6115050" cy="3860802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3440B09-0D29-4361-9ECE-0110912A6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0088" y="3476564"/>
                  <a:ext cx="3057525" cy="1285875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06F31DE-0577-40D9-A48D-F3BC80466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7613" y="3476563"/>
                  <a:ext cx="3057525" cy="1285875"/>
                </a:xfrm>
                <a:prstGeom prst="rect">
                  <a:avLst/>
                </a:prstGeom>
              </p:spPr>
            </p:pic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0978F80-0809-46F1-96F7-8C073C398874}"/>
                    </a:ext>
                  </a:extLst>
                </p:cNvPr>
                <p:cNvGrpSpPr/>
                <p:nvPr/>
              </p:nvGrpSpPr>
              <p:grpSpPr>
                <a:xfrm>
                  <a:off x="700088" y="901637"/>
                  <a:ext cx="6115050" cy="2571750"/>
                  <a:chOff x="2852738" y="551783"/>
                  <a:chExt cx="6115050" cy="257175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2107EE1-C9D6-4B7B-8D68-68A06199BE40}"/>
                      </a:ext>
                    </a:extLst>
                  </p:cNvPr>
                  <p:cNvGrpSpPr/>
                  <p:nvPr/>
                </p:nvGrpSpPr>
                <p:grpSpPr>
                  <a:xfrm>
                    <a:off x="2852738" y="551783"/>
                    <a:ext cx="6115050" cy="1285875"/>
                    <a:chOff x="2852738" y="551783"/>
                    <a:chExt cx="6115050" cy="1285875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8E34E536-5B25-4255-BE40-41621BB3FC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852738" y="551783"/>
                      <a:ext cx="3057525" cy="12858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FDA48ECB-91AD-43DD-8F33-08457E0399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910263" y="551783"/>
                      <a:ext cx="3057525" cy="128587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50DF8DD-4145-4CCC-BF80-749110B003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852738" y="1837658"/>
                    <a:ext cx="3057525" cy="1285875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773859C7-DECB-4EFB-8EA9-BE78CD4055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910263" y="1837658"/>
                    <a:ext cx="3057525" cy="128587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09F198E-055A-407C-8DBD-F41F4E57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57613" y="4765614"/>
                <a:ext cx="3057525" cy="128587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2D2A5AD-85E8-43C7-A748-A22C14105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088" y="4765614"/>
                <a:ext cx="3057525" cy="1285875"/>
              </a:xfrm>
              <a:prstGeom prst="rect">
                <a:avLst/>
              </a:prstGeom>
            </p:spPr>
          </p:pic>
        </p:grpSp>
      </p:grp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AC16E6CB-9BC7-463F-8A32-7354680FA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44200" y="5566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9"/>
    </mc:Choice>
    <mc:Fallback xmlns="">
      <p:transition spd="slow" advTm="2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9C1F-7593-44CB-A7C8-81D83AC1F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Predictive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63077-F5F4-4BD4-865D-01885549C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115BBB85-5235-4874-99FD-D18FB3451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6182" y="556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"/>
    </mc:Choice>
    <mc:Fallback xmlns=""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EE23D35-F70E-41EC-8B4C-C737308DE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5263"/>
            <a:ext cx="12192000" cy="3227474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75F7EC7-CD1E-4E60-9513-DED3CD66B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Performance:</a:t>
            </a:r>
          </a:p>
          <a:p>
            <a:r>
              <a:rPr lang="en-US" dirty="0"/>
              <a:t>Accuracy 75.8%</a:t>
            </a:r>
          </a:p>
          <a:p>
            <a:r>
              <a:rPr lang="en-US" dirty="0"/>
              <a:t>Average Squared Error </a:t>
            </a:r>
          </a:p>
          <a:p>
            <a:pPr marL="457200" lvl="1" indent="0">
              <a:buNone/>
            </a:pPr>
            <a:r>
              <a:rPr lang="en-US" dirty="0"/>
              <a:t>Train 9.2% - Valid 19.7%</a:t>
            </a:r>
          </a:p>
          <a:p>
            <a:r>
              <a:rPr lang="en-US" dirty="0"/>
              <a:t>Misclassification Rate</a:t>
            </a:r>
          </a:p>
          <a:p>
            <a:pPr marL="457200" lvl="1" indent="0">
              <a:buNone/>
            </a:pPr>
            <a:r>
              <a:rPr lang="en-US" dirty="0"/>
              <a:t>Train 9.5% - Valid 22.9%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AC374-09E6-41A0-A383-7BABDF08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38" name="Slide 9">
            <a:hlinkClick r:id="" action="ppaction://media"/>
            <a:extLst>
              <a:ext uri="{FF2B5EF4-FFF2-40B4-BE49-F238E27FC236}">
                <a16:creationId xmlns:a16="http://schemas.microsoft.com/office/drawing/2014/main" id="{C717D394-B9AE-4EBF-A77C-F0FB6767F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4200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85"/>
    </mc:Choice>
    <mc:Fallback xmlns="">
      <p:transition spd="slow" advTm="3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488</Words>
  <Application>Microsoft Office PowerPoint</Application>
  <PresentationFormat>Widescreen</PresentationFormat>
  <Paragraphs>101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Predicting The Recurrence of Breast Cancer Using Predictive Models</vt:lpstr>
      <vt:lpstr>The Goal of the Analysis</vt:lpstr>
      <vt:lpstr>The Gradient Boosting Model</vt:lpstr>
      <vt:lpstr>The Breast Cancer Dataset</vt:lpstr>
      <vt:lpstr>SAS Enterprise Miner</vt:lpstr>
      <vt:lpstr>Data Manipulation</vt:lpstr>
      <vt:lpstr>Exploratory Data Analysis</vt:lpstr>
      <vt:lpstr>The Predictive models</vt:lpstr>
      <vt:lpstr>Gradient Boosting</vt:lpstr>
      <vt:lpstr>Decision Trees</vt:lpstr>
      <vt:lpstr>Regression</vt:lpstr>
      <vt:lpstr>Neural Network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Recurrence of Breast Cancer Using Predictive Models</dc:title>
  <dc:creator>Tareq Haboukh</dc:creator>
  <cp:lastModifiedBy>Tareq Haboukh</cp:lastModifiedBy>
  <cp:revision>9</cp:revision>
  <dcterms:created xsi:type="dcterms:W3CDTF">2022-04-15T07:40:34Z</dcterms:created>
  <dcterms:modified xsi:type="dcterms:W3CDTF">2022-07-17T01:44:07Z</dcterms:modified>
</cp:coreProperties>
</file>